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embeddedFontLst>
    <p:embeddedFont>
      <p:font typeface="Catriel"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76" autoAdjust="0"/>
  </p:normalViewPr>
  <p:slideViewPr>
    <p:cSldViewPr>
      <p:cViewPr varScale="1">
        <p:scale>
          <a:sx n="54" d="100"/>
          <a:sy n="54" d="100"/>
        </p:scale>
        <p:origin x="-18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B527E-82EE-4532-9F12-5B56C4EAA2D2}" type="datetimeFigureOut">
              <a:rPr lang="en-US" smtClean="0"/>
              <a:t>7/13/2013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983E1-A585-4E40-9BC5-85C3B982B5BC}" type="slidenum">
              <a:rPr lang="en-US" smtClean="0"/>
              <a:t>‹#›</a:t>
            </a:fld>
            <a:endParaRPr lang="en-US"/>
          </a:p>
        </p:txBody>
      </p:sp>
    </p:spTree>
    <p:extLst>
      <p:ext uri="{BB962C8B-B14F-4D97-AF65-F5344CB8AC3E}">
        <p14:creationId xmlns:p14="http://schemas.microsoft.com/office/powerpoint/2010/main" val="132930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example</a:t>
            </a:r>
            <a:r>
              <a:rPr lang="en-US" baseline="0" dirty="0" smtClean="0"/>
              <a:t> of the Israelites with Moses (Exodus 32:1). With his absence and delay, his work, words and example quickly faded from the people. Likewise, the work that God had done in those miracles and in the crossing of the see, also quickly faded away into the pagan idolatrous ways </a:t>
            </a:r>
            <a:r>
              <a:rPr lang="en-US" baseline="0" smtClean="0"/>
              <a:t>of Egypt.</a:t>
            </a:r>
            <a:endParaRPr lang="en-US"/>
          </a:p>
        </p:txBody>
      </p:sp>
      <p:sp>
        <p:nvSpPr>
          <p:cNvPr id="4" name="Slide Number Placeholder 3"/>
          <p:cNvSpPr>
            <a:spLocks noGrp="1"/>
          </p:cNvSpPr>
          <p:nvPr>
            <p:ph type="sldNum" sz="quarter" idx="10"/>
          </p:nvPr>
        </p:nvSpPr>
        <p:spPr/>
        <p:txBody>
          <a:bodyPr/>
          <a:lstStyle/>
          <a:p>
            <a:fld id="{A1D983E1-A585-4E40-9BC5-85C3B982B5BC}" type="slidenum">
              <a:rPr lang="en-US" smtClean="0"/>
              <a:t>1</a:t>
            </a:fld>
            <a:endParaRPr lang="en-US"/>
          </a:p>
        </p:txBody>
      </p:sp>
    </p:spTree>
    <p:extLst>
      <p:ext uri="{BB962C8B-B14F-4D97-AF65-F5344CB8AC3E}">
        <p14:creationId xmlns:p14="http://schemas.microsoft.com/office/powerpoint/2010/main" val="95266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 reflect the state of a person where </a:t>
            </a:r>
            <a:r>
              <a:rPr lang="en-US" baseline="0" dirty="0" smtClean="0"/>
              <a:t>truth makes a disappearing imprint. Jesus became angry with his disciples for not remembering the stamp of His power which was displayed in the feeding of 9000 people. The facilities which we have in the mind to perceive and in the eyes and ears of sight and hearing are wasted with the shallow minded. Everyone will likely appreciate the ability to see and hear. But when our spiritual eyes are dimmed and our spiritual ears are shut we are seen in a very pathetic light from heaven (Is. 59:10). Jesus spoke of the eye as being the window of light into the body where if that is bad then the whole body is bad (Matt. 6:23). One of the primary reasons men are blind to spiritual truths is because they love what they ought not to and they hate what they should not (cf. 1 Jn. 2:11; Jn. 3:19-21).</a:t>
            </a:r>
            <a:endParaRPr lang="en-US" dirty="0"/>
          </a:p>
        </p:txBody>
      </p:sp>
      <p:sp>
        <p:nvSpPr>
          <p:cNvPr id="4" name="Slide Number Placeholder 3"/>
          <p:cNvSpPr>
            <a:spLocks noGrp="1"/>
          </p:cNvSpPr>
          <p:nvPr>
            <p:ph type="sldNum" sz="quarter" idx="10"/>
          </p:nvPr>
        </p:nvSpPr>
        <p:spPr/>
        <p:txBody>
          <a:bodyPr/>
          <a:lstStyle/>
          <a:p>
            <a:fld id="{A1D983E1-A585-4E40-9BC5-85C3B982B5BC}" type="slidenum">
              <a:rPr lang="en-US" smtClean="0"/>
              <a:t>2</a:t>
            </a:fld>
            <a:endParaRPr lang="en-US"/>
          </a:p>
        </p:txBody>
      </p:sp>
    </p:spTree>
    <p:extLst>
      <p:ext uri="{BB962C8B-B14F-4D97-AF65-F5344CB8AC3E}">
        <p14:creationId xmlns:p14="http://schemas.microsoft.com/office/powerpoint/2010/main" val="338116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all passages. </a:t>
            </a:r>
          </a:p>
          <a:p>
            <a:r>
              <a:rPr lang="en-US" baseline="0" dirty="0" smtClean="0"/>
              <a:t>Note with Moses how his action subsequent to the truth. Why did he refuse to be called the son of Pharaoh’s daughter? Why choose affliction? See 11:26. Why did he keep the Passover (11:28)?</a:t>
            </a:r>
            <a:endParaRPr lang="en-US" dirty="0"/>
          </a:p>
        </p:txBody>
      </p:sp>
      <p:sp>
        <p:nvSpPr>
          <p:cNvPr id="4" name="Slide Number Placeholder 3"/>
          <p:cNvSpPr>
            <a:spLocks noGrp="1"/>
          </p:cNvSpPr>
          <p:nvPr>
            <p:ph type="sldNum" sz="quarter" idx="10"/>
          </p:nvPr>
        </p:nvSpPr>
        <p:spPr/>
        <p:txBody>
          <a:bodyPr/>
          <a:lstStyle/>
          <a:p>
            <a:fld id="{A1D983E1-A585-4E40-9BC5-85C3B982B5BC}" type="slidenum">
              <a:rPr lang="en-US" smtClean="0"/>
              <a:t>4</a:t>
            </a:fld>
            <a:endParaRPr lang="en-US"/>
          </a:p>
        </p:txBody>
      </p:sp>
    </p:spTree>
    <p:extLst>
      <p:ext uri="{BB962C8B-B14F-4D97-AF65-F5344CB8AC3E}">
        <p14:creationId xmlns:p14="http://schemas.microsoft.com/office/powerpoint/2010/main" val="168743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shallowness and confusion:</a:t>
            </a:r>
            <a:r>
              <a:rPr lang="en-US" baseline="0" dirty="0" smtClean="0"/>
              <a:t> the point is illustrated well in scripture. Shallowness and lack of spiritual insight run together. </a:t>
            </a:r>
            <a:r>
              <a:rPr lang="en-US" dirty="0" smtClean="0"/>
              <a:t>See </a:t>
            </a:r>
            <a:r>
              <a:rPr lang="en-US" baseline="0" dirty="0" smtClean="0"/>
              <a:t>Jn. 3:4; 4:13-15; 6:26, 56-66; 8:21, 22; 33; 11:12).</a:t>
            </a:r>
            <a:endParaRPr lang="en-US" dirty="0"/>
          </a:p>
        </p:txBody>
      </p:sp>
      <p:sp>
        <p:nvSpPr>
          <p:cNvPr id="4" name="Slide Number Placeholder 3"/>
          <p:cNvSpPr>
            <a:spLocks noGrp="1"/>
          </p:cNvSpPr>
          <p:nvPr>
            <p:ph type="sldNum" sz="quarter" idx="10"/>
          </p:nvPr>
        </p:nvSpPr>
        <p:spPr/>
        <p:txBody>
          <a:bodyPr/>
          <a:lstStyle/>
          <a:p>
            <a:fld id="{A1D983E1-A585-4E40-9BC5-85C3B982B5BC}" type="slidenum">
              <a:rPr lang="en-US" smtClean="0"/>
              <a:t>5</a:t>
            </a:fld>
            <a:endParaRPr lang="en-US"/>
          </a:p>
        </p:txBody>
      </p:sp>
    </p:spTree>
    <p:extLst>
      <p:ext uri="{BB962C8B-B14F-4D97-AF65-F5344CB8AC3E}">
        <p14:creationId xmlns:p14="http://schemas.microsoft.com/office/powerpoint/2010/main" val="162465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me, when I look</a:t>
            </a:r>
            <a:r>
              <a:rPr lang="en-US" baseline="0" dirty="0" smtClean="0"/>
              <a:t> at “earnest” I see “ear” and “nest.” Hence let your ear and attention be nested and resolute in what is before you. In this case, it is “heeding.” It is translated “more eagerly” (1 Thess. 2:17).</a:t>
            </a:r>
            <a:endParaRPr lang="en-US" dirty="0"/>
          </a:p>
        </p:txBody>
      </p:sp>
      <p:sp>
        <p:nvSpPr>
          <p:cNvPr id="4" name="Slide Number Placeholder 3"/>
          <p:cNvSpPr>
            <a:spLocks noGrp="1"/>
          </p:cNvSpPr>
          <p:nvPr>
            <p:ph type="sldNum" sz="quarter" idx="10"/>
          </p:nvPr>
        </p:nvSpPr>
        <p:spPr/>
        <p:txBody>
          <a:bodyPr/>
          <a:lstStyle/>
          <a:p>
            <a:fld id="{A1D983E1-A585-4E40-9BC5-85C3B982B5BC}" type="slidenum">
              <a:rPr lang="en-US" smtClean="0"/>
              <a:t>6</a:t>
            </a:fld>
            <a:endParaRPr lang="en-US"/>
          </a:p>
        </p:txBody>
      </p:sp>
    </p:spTree>
    <p:extLst>
      <p:ext uri="{BB962C8B-B14F-4D97-AF65-F5344CB8AC3E}">
        <p14:creationId xmlns:p14="http://schemas.microsoft.com/office/powerpoint/2010/main" val="426086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explore this remedy</a:t>
            </a:r>
            <a:r>
              <a:rPr lang="en-US" baseline="0" dirty="0" smtClean="0"/>
              <a:t> more in the next lesson, “Lasting Impressions of Truth.”</a:t>
            </a:r>
            <a:endParaRPr lang="en-US" dirty="0"/>
          </a:p>
        </p:txBody>
      </p:sp>
      <p:sp>
        <p:nvSpPr>
          <p:cNvPr id="4" name="Slide Number Placeholder 3"/>
          <p:cNvSpPr>
            <a:spLocks noGrp="1"/>
          </p:cNvSpPr>
          <p:nvPr>
            <p:ph type="sldNum" sz="quarter" idx="10"/>
          </p:nvPr>
        </p:nvSpPr>
        <p:spPr/>
        <p:txBody>
          <a:bodyPr/>
          <a:lstStyle/>
          <a:p>
            <a:fld id="{A1D983E1-A585-4E40-9BC5-85C3B982B5BC}" type="slidenum">
              <a:rPr lang="en-US" smtClean="0"/>
              <a:t>7</a:t>
            </a:fld>
            <a:endParaRPr lang="en-US"/>
          </a:p>
        </p:txBody>
      </p:sp>
    </p:spTree>
    <p:extLst>
      <p:ext uri="{BB962C8B-B14F-4D97-AF65-F5344CB8AC3E}">
        <p14:creationId xmlns:p14="http://schemas.microsoft.com/office/powerpoint/2010/main" val="426086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atin typeface="Catriel" pitchFamily="2" charset="0"/>
              </a:defRPr>
            </a:lvl1pPr>
            <a:lvl2pPr>
              <a:lnSpc>
                <a:spcPct val="90000"/>
              </a:lnSpc>
              <a:defRPr>
                <a:latin typeface="Catriel" pitchFamily="2" charset="0"/>
              </a:defRPr>
            </a:lvl2pPr>
            <a:lvl3pPr>
              <a:lnSpc>
                <a:spcPct val="90000"/>
              </a:lnSpc>
              <a:defRPr>
                <a:latin typeface="Catriel" pitchFamily="2" charset="0"/>
              </a:defRPr>
            </a:lvl3pPr>
            <a:lvl4pPr>
              <a:lnSpc>
                <a:spcPct val="90000"/>
              </a:lnSpc>
              <a:defRPr>
                <a:latin typeface="Catriel" pitchFamily="2" charset="0"/>
              </a:defRPr>
            </a:lvl4pPr>
            <a:lvl5pPr>
              <a:lnSpc>
                <a:spcPct val="90000"/>
              </a:lnSpc>
              <a:defRPr>
                <a:latin typeface="Catriel"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50641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2"/>
            <a:ext cx="4114800" cy="491304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2"/>
            <a:ext cx="4114800" cy="49130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38449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38449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ysClr val="windowText" lastClr="000000"/>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ysClr val="windowText" lastClr="000000"/>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ysClr val="windowText" lastClr="000000"/>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ysClr val="windowText" lastClr="000000"/>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ysClr val="windowText" lastClr="000000"/>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atriel" pitchFamily="2"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atriel" pitchFamily="2"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atriel" pitchFamily="2"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atriel" pitchFamily="2"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atriel" pitchFamily="2"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524000"/>
            <a:ext cx="7681913" cy="1904495"/>
          </a:xfrm>
        </p:spPr>
        <p:txBody>
          <a:bodyPr>
            <a:prstTxWarp prst="textFadeRight">
              <a:avLst/>
            </a:prstTxWarp>
            <a:scene3d>
              <a:camera prst="orthographicFront"/>
              <a:lightRig rig="threePt" dir="t"/>
            </a:scene3d>
            <a:sp3d extrusionH="57150">
              <a:bevelT w="82550" h="38100" prst="coolSlant"/>
            </a:sp3d>
          </a:bodyPr>
          <a:lstStyle/>
          <a:p>
            <a:r>
              <a:rPr lang="en-US" dirty="0" smtClean="0">
                <a:gradFill>
                  <a:gsLst>
                    <a:gs pos="0">
                      <a:schemeClr val="tx2">
                        <a:lumMod val="10000"/>
                      </a:schemeClr>
                    </a:gs>
                    <a:gs pos="50000">
                      <a:schemeClr val="bg2"/>
                    </a:gs>
                    <a:gs pos="77000">
                      <a:schemeClr val="accent1">
                        <a:tint val="23500"/>
                        <a:satMod val="160000"/>
                      </a:schemeClr>
                    </a:gs>
                  </a:gsLst>
                  <a:lin ang="5400000" scaled="0"/>
                </a:gradFill>
                <a:effectLst>
                  <a:glow rad="53100">
                    <a:schemeClr val="accent6">
                      <a:satMod val="180000"/>
                      <a:alpha val="30000"/>
                    </a:schemeClr>
                  </a:glow>
                  <a:reflection blurRad="6350" stA="50000" endA="300" endPos="50000" dist="29997" dir="5400000" sy="-100000" algn="bl" rotWithShape="0"/>
                </a:effectLst>
              </a:rPr>
              <a:t>FADING IMPRESSIONS</a:t>
            </a:r>
            <a:endParaRPr lang="en-US" dirty="0">
              <a:gradFill>
                <a:gsLst>
                  <a:gs pos="0">
                    <a:schemeClr val="tx2">
                      <a:lumMod val="10000"/>
                    </a:schemeClr>
                  </a:gs>
                  <a:gs pos="50000">
                    <a:schemeClr val="bg2"/>
                  </a:gs>
                  <a:gs pos="77000">
                    <a:schemeClr val="accent1">
                      <a:tint val="23500"/>
                      <a:satMod val="160000"/>
                    </a:schemeClr>
                  </a:gs>
                </a:gsLst>
                <a:lin ang="5400000" scaled="0"/>
              </a:gradFill>
              <a:effectLst>
                <a:glow rad="53100">
                  <a:schemeClr val="accent6">
                    <a:satMod val="180000"/>
                    <a:alpha val="30000"/>
                  </a:schemeClr>
                </a:glow>
                <a:reflection blurRad="6350" stA="50000" endA="300" endPos="50000" dist="29997" dir="5400000" sy="-100000" algn="bl" rotWithShape="0"/>
              </a:effectLst>
            </a:endParaRPr>
          </a:p>
        </p:txBody>
      </p:sp>
      <p:sp>
        <p:nvSpPr>
          <p:cNvPr id="3" name="Subtitle 2"/>
          <p:cNvSpPr>
            <a:spLocks noGrp="1"/>
          </p:cNvSpPr>
          <p:nvPr>
            <p:ph type="subTitle" idx="1"/>
          </p:nvPr>
        </p:nvSpPr>
        <p:spPr/>
        <p:txBody>
          <a:bodyPr/>
          <a:lstStyle/>
          <a:p>
            <a:pPr algn="r"/>
            <a:r>
              <a:rPr lang="en-US" sz="4000" dirty="0" smtClean="0"/>
              <a:t>OF TRUTH</a:t>
            </a:r>
            <a:endParaRPr lang="en-US" sz="4000" dirty="0"/>
          </a:p>
        </p:txBody>
      </p:sp>
    </p:spTree>
    <p:extLst>
      <p:ext uri="{BB962C8B-B14F-4D97-AF65-F5344CB8AC3E}">
        <p14:creationId xmlns:p14="http://schemas.microsoft.com/office/powerpoint/2010/main" val="399983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750"/>
                                        <p:tgtEl>
                                          <p:spTgt spid="2"/>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PH0PN3PQ\MP900442473[1].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trans="36000" intensity="6"/>
                    </a14:imgEffect>
                  </a14:imgLayer>
                </a14:imgProps>
              </a:ext>
              <a:ext uri="{28A0092B-C50C-407E-A947-70E740481C1C}">
                <a14:useLocalDpi xmlns:a14="http://schemas.microsoft.com/office/drawing/2010/main" val="0"/>
              </a:ext>
            </a:extLst>
          </a:blip>
          <a:srcRect/>
          <a:stretch>
            <a:fillRect/>
          </a:stretch>
        </p:blipFill>
        <p:spPr bwMode="auto">
          <a:xfrm>
            <a:off x="-17930" y="3085308"/>
            <a:ext cx="2837329" cy="378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524000"/>
            <a:ext cx="9144000" cy="1523494"/>
          </a:xfrm>
          <a:solidFill>
            <a:schemeClr val="bg1">
              <a:lumMod val="95000"/>
              <a:lumOff val="5000"/>
            </a:schemeClr>
          </a:solidFill>
          <a:effectLst>
            <a:glow rad="228600">
              <a:schemeClr val="accent1">
                <a:satMod val="175000"/>
                <a:alpha val="40000"/>
              </a:schemeClr>
            </a:glow>
          </a:effectLst>
          <a:scene3d>
            <a:camera prst="orthographicFront"/>
            <a:lightRig rig="threePt" dir="t"/>
          </a:scene3d>
          <a:sp3d>
            <a:bevelT/>
          </a:sp3d>
        </p:spPr>
        <p:txBody>
          <a:bodyPr/>
          <a:lstStyle/>
          <a:p>
            <a:pPr algn="ctr"/>
            <a:r>
              <a:rPr lang="en-US" sz="6600" dirty="0" smtClean="0"/>
              <a:t>Mark 8:17, 18</a:t>
            </a:r>
            <a:endParaRPr lang="en-US" sz="6600" dirty="0"/>
          </a:p>
        </p:txBody>
      </p:sp>
      <p:sp>
        <p:nvSpPr>
          <p:cNvPr id="3" name="Subtitle 2"/>
          <p:cNvSpPr>
            <a:spLocks noGrp="1"/>
          </p:cNvSpPr>
          <p:nvPr>
            <p:ph type="subTitle" idx="1"/>
          </p:nvPr>
        </p:nvSpPr>
        <p:spPr>
          <a:xfrm>
            <a:off x="3200400" y="3352800"/>
            <a:ext cx="5443009" cy="3352800"/>
          </a:xfrm>
        </p:spPr>
        <p:txBody>
          <a:bodyPr/>
          <a:lstStyle/>
          <a:p>
            <a:r>
              <a:rPr lang="en-US" dirty="0" smtClean="0">
                <a:effectLst>
                  <a:glow rad="101600">
                    <a:schemeClr val="accent6">
                      <a:satMod val="175000"/>
                      <a:alpha val="40000"/>
                    </a:schemeClr>
                  </a:glow>
                </a:effectLst>
              </a:rPr>
              <a:t>“But </a:t>
            </a:r>
            <a:r>
              <a:rPr lang="en-US" dirty="0">
                <a:effectLst>
                  <a:glow rad="101600">
                    <a:schemeClr val="accent6">
                      <a:satMod val="175000"/>
                      <a:alpha val="40000"/>
                    </a:schemeClr>
                  </a:glow>
                </a:effectLst>
              </a:rPr>
              <a:t>Jesus, being aware of it, said to them, </a:t>
            </a:r>
            <a:r>
              <a:rPr lang="en-US" dirty="0" smtClean="0">
                <a:effectLst>
                  <a:glow rad="101600">
                    <a:schemeClr val="accent6">
                      <a:satMod val="175000"/>
                      <a:alpha val="40000"/>
                    </a:schemeClr>
                  </a:glow>
                </a:effectLst>
              </a:rPr>
              <a:t>‘…</a:t>
            </a:r>
            <a:r>
              <a:rPr lang="en-US" u="sng" dirty="0" smtClean="0">
                <a:effectLst>
                  <a:glow rad="101600">
                    <a:schemeClr val="accent6">
                      <a:satMod val="175000"/>
                      <a:alpha val="40000"/>
                    </a:schemeClr>
                  </a:glow>
                </a:effectLst>
              </a:rPr>
              <a:t>Do </a:t>
            </a:r>
            <a:r>
              <a:rPr lang="en-US" u="sng" dirty="0">
                <a:effectLst>
                  <a:glow rad="101600">
                    <a:schemeClr val="accent6">
                      <a:satMod val="175000"/>
                      <a:alpha val="40000"/>
                    </a:schemeClr>
                  </a:glow>
                </a:effectLst>
              </a:rPr>
              <a:t>you not yet perceive </a:t>
            </a:r>
            <a:r>
              <a:rPr lang="en-US" dirty="0">
                <a:effectLst>
                  <a:glow rad="101600">
                    <a:schemeClr val="accent6">
                      <a:satMod val="175000"/>
                      <a:alpha val="40000"/>
                    </a:schemeClr>
                  </a:glow>
                </a:effectLst>
              </a:rPr>
              <a:t>nor </a:t>
            </a:r>
            <a:r>
              <a:rPr lang="en-US" dirty="0" smtClean="0">
                <a:effectLst>
                  <a:glow rad="101600">
                    <a:schemeClr val="accent6">
                      <a:satMod val="175000"/>
                      <a:alpha val="40000"/>
                    </a:schemeClr>
                  </a:glow>
                </a:effectLst>
              </a:rPr>
              <a:t>understand</a:t>
            </a:r>
            <a:r>
              <a:rPr lang="en-US" dirty="0">
                <a:effectLst>
                  <a:glow rad="101600">
                    <a:schemeClr val="accent6">
                      <a:satMod val="175000"/>
                      <a:alpha val="40000"/>
                    </a:schemeClr>
                  </a:glow>
                </a:effectLst>
              </a:rPr>
              <a:t>? Is your heart still </a:t>
            </a:r>
            <a:r>
              <a:rPr lang="en-US" dirty="0" smtClean="0">
                <a:effectLst>
                  <a:glow rad="101600">
                    <a:schemeClr val="accent6">
                      <a:satMod val="175000"/>
                      <a:alpha val="40000"/>
                    </a:schemeClr>
                  </a:glow>
                </a:effectLst>
              </a:rPr>
              <a:t>hardened? Having </a:t>
            </a:r>
            <a:r>
              <a:rPr lang="en-US" dirty="0">
                <a:effectLst>
                  <a:glow rad="101600">
                    <a:schemeClr val="accent6">
                      <a:satMod val="175000"/>
                      <a:alpha val="40000"/>
                    </a:schemeClr>
                  </a:glow>
                </a:effectLst>
              </a:rPr>
              <a:t>eyes, </a:t>
            </a:r>
            <a:r>
              <a:rPr lang="en-US" u="sng" dirty="0">
                <a:effectLst>
                  <a:glow rad="101600">
                    <a:schemeClr val="accent6">
                      <a:satMod val="175000"/>
                      <a:alpha val="40000"/>
                    </a:schemeClr>
                  </a:glow>
                </a:effectLst>
              </a:rPr>
              <a:t>do you not see</a:t>
            </a:r>
            <a:r>
              <a:rPr lang="en-US" dirty="0">
                <a:effectLst>
                  <a:glow rad="101600">
                    <a:schemeClr val="accent6">
                      <a:satMod val="175000"/>
                      <a:alpha val="40000"/>
                    </a:schemeClr>
                  </a:glow>
                </a:effectLst>
              </a:rPr>
              <a:t>? And having ears, </a:t>
            </a:r>
            <a:r>
              <a:rPr lang="en-US" u="sng" dirty="0">
                <a:effectLst>
                  <a:glow rad="101600">
                    <a:schemeClr val="accent6">
                      <a:satMod val="175000"/>
                      <a:alpha val="40000"/>
                    </a:schemeClr>
                  </a:glow>
                </a:effectLst>
              </a:rPr>
              <a:t>do you not hear</a:t>
            </a:r>
            <a:r>
              <a:rPr lang="en-US" dirty="0">
                <a:effectLst>
                  <a:glow rad="101600">
                    <a:schemeClr val="accent6">
                      <a:satMod val="175000"/>
                      <a:alpha val="40000"/>
                    </a:schemeClr>
                  </a:glow>
                </a:effectLst>
              </a:rPr>
              <a:t>? And </a:t>
            </a:r>
            <a:r>
              <a:rPr lang="en-US" u="sng" dirty="0">
                <a:effectLst>
                  <a:glow rad="101600">
                    <a:schemeClr val="accent6">
                      <a:satMod val="175000"/>
                      <a:alpha val="40000"/>
                    </a:schemeClr>
                  </a:glow>
                </a:effectLst>
              </a:rPr>
              <a:t>do you not remember</a:t>
            </a:r>
            <a:r>
              <a:rPr lang="en-US" dirty="0" smtClean="0">
                <a:effectLst>
                  <a:glow rad="101600">
                    <a:schemeClr val="accent6">
                      <a:satMod val="175000"/>
                      <a:alpha val="40000"/>
                    </a:schemeClr>
                  </a:glow>
                </a:effectLst>
              </a:rPr>
              <a:t>?’”</a:t>
            </a:r>
            <a:endParaRPr lang="en-US" dirty="0">
              <a:effectLst>
                <a:glow rad="101600">
                  <a:schemeClr val="accent6">
                    <a:satMod val="175000"/>
                    <a:alpha val="40000"/>
                  </a:schemeClr>
                </a:glow>
              </a:effectLst>
            </a:endParaRPr>
          </a:p>
          <a:p>
            <a:endParaRPr lang="en-US" dirty="0">
              <a:effectLst>
                <a:glow rad="101600">
                  <a:schemeClr val="accent6">
                    <a:satMod val="175000"/>
                    <a:alpha val="40000"/>
                  </a:schemeClr>
                </a:glow>
              </a:effectLst>
            </a:endParaRPr>
          </a:p>
        </p:txBody>
      </p:sp>
    </p:spTree>
    <p:extLst>
      <p:ext uri="{BB962C8B-B14F-4D97-AF65-F5344CB8AC3E}">
        <p14:creationId xmlns:p14="http://schemas.microsoft.com/office/powerpoint/2010/main" val="10596442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Truth Deserves More</a:t>
            </a:r>
            <a:endParaRPr lang="en-US" dirty="0"/>
          </a:p>
        </p:txBody>
      </p:sp>
      <p:sp>
        <p:nvSpPr>
          <p:cNvPr id="6" name="Content Placeholder 5"/>
          <p:cNvSpPr>
            <a:spLocks noGrp="1"/>
          </p:cNvSpPr>
          <p:nvPr>
            <p:ph idx="1"/>
          </p:nvPr>
        </p:nvSpPr>
        <p:spPr>
          <a:xfrm>
            <a:off x="381000" y="1412874"/>
            <a:ext cx="8382000" cy="4499693"/>
          </a:xfrm>
        </p:spPr>
        <p:txBody>
          <a:bodyPr/>
          <a:lstStyle/>
          <a:p>
            <a:r>
              <a:rPr lang="en-US" sz="3600" dirty="0" smtClean="0"/>
              <a:t>What is true is what is real</a:t>
            </a:r>
          </a:p>
          <a:p>
            <a:pPr lvl="1"/>
            <a:r>
              <a:rPr lang="en-US" sz="3200" dirty="0" smtClean="0"/>
              <a:t>Dismissing what is true is the dismissal of what is real</a:t>
            </a:r>
          </a:p>
          <a:p>
            <a:pPr lvl="1"/>
            <a:r>
              <a:rPr lang="en-US" sz="3200" dirty="0" smtClean="0"/>
              <a:t>Dismissing what is real doesn’t make it unreal</a:t>
            </a:r>
          </a:p>
          <a:p>
            <a:pPr lvl="2"/>
            <a:r>
              <a:rPr lang="en-US" sz="2800" dirty="0" smtClean="0"/>
              <a:t>James 1:23, 24</a:t>
            </a:r>
          </a:p>
          <a:p>
            <a:pPr lvl="2"/>
            <a:r>
              <a:rPr lang="en-US" sz="2800" dirty="0" smtClean="0"/>
              <a:t>1 Corinthians 4:5</a:t>
            </a:r>
          </a:p>
          <a:p>
            <a:pPr lvl="2"/>
            <a:r>
              <a:rPr lang="en-US" sz="2800" dirty="0" smtClean="0"/>
              <a:t>Luke 12:2</a:t>
            </a:r>
          </a:p>
          <a:p>
            <a:endParaRPr lang="en-US" sz="3600" dirty="0"/>
          </a:p>
        </p:txBody>
      </p:sp>
    </p:spTree>
    <p:extLst>
      <p:ext uri="{BB962C8B-B14F-4D97-AF65-F5344CB8AC3E}">
        <p14:creationId xmlns:p14="http://schemas.microsoft.com/office/powerpoint/2010/main" val="5959439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Some Great Ones Who Absorbed The Impact Of Truth</a:t>
            </a:r>
            <a:endParaRPr lang="en-US" dirty="0"/>
          </a:p>
        </p:txBody>
      </p:sp>
      <p:sp>
        <p:nvSpPr>
          <p:cNvPr id="3" name="Content Placeholder 2"/>
          <p:cNvSpPr>
            <a:spLocks noGrp="1"/>
          </p:cNvSpPr>
          <p:nvPr>
            <p:ph idx="1"/>
          </p:nvPr>
        </p:nvSpPr>
        <p:spPr>
          <a:xfrm>
            <a:off x="381000" y="1828800"/>
            <a:ext cx="8382000" cy="4641271"/>
          </a:xfrm>
        </p:spPr>
        <p:txBody>
          <a:bodyPr/>
          <a:lstStyle/>
          <a:p>
            <a:r>
              <a:rPr lang="en-US" sz="3600" dirty="0" smtClean="0"/>
              <a:t>Noah (Gen. 6:11-13, 22; Heb. 11:7)</a:t>
            </a:r>
          </a:p>
          <a:p>
            <a:r>
              <a:rPr lang="en-US" sz="3600" dirty="0" smtClean="0"/>
              <a:t>Moses (Heb. 11:24-28)</a:t>
            </a:r>
          </a:p>
          <a:p>
            <a:r>
              <a:rPr lang="en-US" sz="3600" dirty="0" smtClean="0"/>
              <a:t>Rahab </a:t>
            </a:r>
            <a:r>
              <a:rPr lang="en-US" sz="3600" dirty="0" smtClean="0"/>
              <a:t>(Josh</a:t>
            </a:r>
            <a:r>
              <a:rPr lang="en-US" sz="3600" dirty="0" smtClean="0"/>
              <a:t>. 2:10, 11; </a:t>
            </a:r>
            <a:r>
              <a:rPr lang="en-US" sz="3600" dirty="0" smtClean="0"/>
              <a:t>Heb. 11:31</a:t>
            </a:r>
            <a:r>
              <a:rPr lang="en-US" sz="3600" dirty="0" smtClean="0"/>
              <a:t>)</a:t>
            </a:r>
          </a:p>
          <a:p>
            <a:r>
              <a:rPr lang="en-US" sz="3600" dirty="0" smtClean="0"/>
              <a:t>Ezra </a:t>
            </a:r>
            <a:r>
              <a:rPr lang="en-US" sz="3600" dirty="0" smtClean="0"/>
              <a:t>(9:1-6</a:t>
            </a:r>
            <a:r>
              <a:rPr lang="en-US" sz="3600" dirty="0" smtClean="0"/>
              <a:t>)</a:t>
            </a:r>
          </a:p>
          <a:p>
            <a:pPr lvl="1"/>
            <a:r>
              <a:rPr lang="en-US" sz="3200" dirty="0"/>
              <a:t>“And I said: </a:t>
            </a:r>
            <a:r>
              <a:rPr lang="en-US" sz="3200" dirty="0" smtClean="0"/>
              <a:t>‘O </a:t>
            </a:r>
            <a:r>
              <a:rPr lang="en-US" sz="3200" dirty="0"/>
              <a:t>my God, I am too ashamed and humiliated to lift up my face to You, my God; for our iniquities have risen higher than our heads, and our guilt has grown up to the </a:t>
            </a:r>
            <a:r>
              <a:rPr lang="en-US" sz="3200" dirty="0" smtClean="0"/>
              <a:t>heavens’” </a:t>
            </a:r>
            <a:r>
              <a:rPr lang="en-US" sz="3200" dirty="0" smtClean="0"/>
              <a:t>(9:6</a:t>
            </a:r>
            <a:r>
              <a:rPr lang="en-US" sz="3200" dirty="0" smtClean="0"/>
              <a:t>)</a:t>
            </a:r>
          </a:p>
        </p:txBody>
      </p:sp>
    </p:spTree>
    <p:extLst>
      <p:ext uri="{BB962C8B-B14F-4D97-AF65-F5344CB8AC3E}">
        <p14:creationId xmlns:p14="http://schemas.microsoft.com/office/powerpoint/2010/main" val="3239769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9"/>
            <a:ext cx="8610600" cy="760412"/>
          </a:xfrm>
        </p:spPr>
        <p:txBody>
          <a:bodyPr/>
          <a:lstStyle/>
          <a:p>
            <a:r>
              <a:rPr lang="en-US" dirty="0" smtClean="0"/>
              <a:t>5 Symptoms When Truth Fades Away</a:t>
            </a:r>
            <a:endParaRPr lang="en-US" dirty="0"/>
          </a:p>
        </p:txBody>
      </p:sp>
      <p:sp>
        <p:nvSpPr>
          <p:cNvPr id="3" name="Content Placeholder 2"/>
          <p:cNvSpPr>
            <a:spLocks noGrp="1"/>
          </p:cNvSpPr>
          <p:nvPr>
            <p:ph idx="1"/>
          </p:nvPr>
        </p:nvSpPr>
        <p:spPr>
          <a:xfrm>
            <a:off x="381000" y="1295400"/>
            <a:ext cx="8382000" cy="4979825"/>
          </a:xfrm>
        </p:spPr>
        <p:txBody>
          <a:bodyPr/>
          <a:lstStyle/>
          <a:p>
            <a:r>
              <a:rPr lang="en-US" dirty="0" smtClean="0"/>
              <a:t>Quick to forget what was taught</a:t>
            </a:r>
          </a:p>
          <a:p>
            <a:pPr lvl="1"/>
            <a:r>
              <a:rPr lang="en-US" dirty="0" smtClean="0"/>
              <a:t>Mark 8:18; Jas. 1:24</a:t>
            </a:r>
            <a:endParaRPr lang="en-US" dirty="0"/>
          </a:p>
          <a:p>
            <a:r>
              <a:rPr lang="en-US" dirty="0" smtClean="0"/>
              <a:t>No permanency in trial</a:t>
            </a:r>
          </a:p>
          <a:p>
            <a:pPr lvl="1"/>
            <a:r>
              <a:rPr lang="en-US" dirty="0" smtClean="0"/>
              <a:t>Mark 4:16, 17</a:t>
            </a:r>
          </a:p>
          <a:p>
            <a:r>
              <a:rPr lang="en-US" dirty="0" smtClean="0"/>
              <a:t>Disparity between words and action</a:t>
            </a:r>
          </a:p>
          <a:p>
            <a:pPr lvl="1"/>
            <a:r>
              <a:rPr lang="en-US" dirty="0" smtClean="0"/>
              <a:t>Ezekiel 33:30, 31</a:t>
            </a:r>
          </a:p>
          <a:p>
            <a:r>
              <a:rPr lang="en-US" dirty="0" smtClean="0"/>
              <a:t>Shallowness (confusion, dullness)</a:t>
            </a:r>
          </a:p>
          <a:p>
            <a:pPr lvl="1"/>
            <a:r>
              <a:rPr lang="en-US" dirty="0" smtClean="0"/>
              <a:t>James 3:13-16; 2 Timothy 3:7; Heb. 5:11, 12</a:t>
            </a:r>
          </a:p>
          <a:p>
            <a:r>
              <a:rPr lang="en-US" dirty="0" smtClean="0"/>
              <a:t>The absence of deep convictions</a:t>
            </a:r>
          </a:p>
          <a:p>
            <a:pPr lvl="1"/>
            <a:r>
              <a:rPr lang="en-US" dirty="0" smtClean="0"/>
              <a:t>Ephesians 4:14</a:t>
            </a:r>
            <a:endParaRPr lang="en-US" dirty="0"/>
          </a:p>
        </p:txBody>
      </p:sp>
    </p:spTree>
    <p:extLst>
      <p:ext uri="{BB962C8B-B14F-4D97-AF65-F5344CB8AC3E}">
        <p14:creationId xmlns:p14="http://schemas.microsoft.com/office/powerpoint/2010/main" val="15798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Remedy</a:t>
            </a:r>
            <a:endParaRPr lang="en-US" dirty="0"/>
          </a:p>
        </p:txBody>
      </p:sp>
      <p:sp>
        <p:nvSpPr>
          <p:cNvPr id="3" name="Content Placeholder 2"/>
          <p:cNvSpPr>
            <a:spLocks noGrp="1"/>
          </p:cNvSpPr>
          <p:nvPr>
            <p:ph idx="1"/>
          </p:nvPr>
        </p:nvSpPr>
        <p:spPr>
          <a:xfrm>
            <a:off x="381000" y="1295400"/>
            <a:ext cx="8382000" cy="5552289"/>
          </a:xfrm>
        </p:spPr>
        <p:txBody>
          <a:bodyPr/>
          <a:lstStyle/>
          <a:p>
            <a:r>
              <a:rPr lang="en-US" sz="4400" dirty="0"/>
              <a:t>“Therefore we must give the more </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earnest </a:t>
            </a:r>
            <a:r>
              <a:rPr lang="en-US" sz="4400" dirty="0">
                <a:solidFill>
                  <a:schemeClr val="bg1"/>
                </a:solidFill>
              </a:rPr>
              <a:t>heed</a:t>
            </a:r>
            <a:r>
              <a:rPr lang="en-US" sz="4400" dirty="0">
                <a:solidFill>
                  <a:schemeClr val="tx1"/>
                </a:solidFill>
              </a:rPr>
              <a:t> </a:t>
            </a:r>
            <a:r>
              <a:rPr lang="en-US" sz="4400" dirty="0"/>
              <a:t>to the things we have heard, lest we drift </a:t>
            </a:r>
            <a:r>
              <a:rPr lang="en-US" sz="4400" dirty="0" smtClean="0"/>
              <a:t>away” (Heb. 2:1)</a:t>
            </a:r>
          </a:p>
          <a:p>
            <a:pPr lvl="1"/>
            <a:r>
              <a:rPr lang="en-US" sz="4000" dirty="0" smtClean="0"/>
              <a:t>“earnest” </a:t>
            </a:r>
            <a:r>
              <a:rPr lang="en-US" dirty="0" smtClean="0"/>
              <a:t>(4056), Online Bible Greek Lexicon</a:t>
            </a:r>
          </a:p>
          <a:p>
            <a:pPr marL="914400" lvl="2" indent="0">
              <a:buNone/>
            </a:pPr>
            <a:r>
              <a:rPr lang="en-US" sz="3600" dirty="0"/>
              <a:t>1) more abundantly </a:t>
            </a:r>
          </a:p>
          <a:p>
            <a:pPr marL="914400" lvl="2" indent="0">
              <a:buNone/>
            </a:pPr>
            <a:r>
              <a:rPr lang="en-US" sz="3600" dirty="0"/>
              <a:t>2) more in a greater degree </a:t>
            </a:r>
          </a:p>
          <a:p>
            <a:pPr marL="914400" lvl="2" indent="0">
              <a:buNone/>
            </a:pPr>
            <a:r>
              <a:rPr lang="en-US" sz="3600" dirty="0"/>
              <a:t>3) more earnestly, more exceedingly </a:t>
            </a:r>
          </a:p>
          <a:p>
            <a:pPr marL="914400" lvl="2" indent="0">
              <a:buNone/>
            </a:pPr>
            <a:r>
              <a:rPr lang="en-US" sz="3600" dirty="0"/>
              <a:t>4) especially, above others </a:t>
            </a:r>
          </a:p>
        </p:txBody>
      </p:sp>
    </p:spTree>
    <p:extLst>
      <p:ext uri="{BB962C8B-B14F-4D97-AF65-F5344CB8AC3E}">
        <p14:creationId xmlns:p14="http://schemas.microsoft.com/office/powerpoint/2010/main" val="3272191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Remedy</a:t>
            </a:r>
            <a:endParaRPr lang="en-US" dirty="0"/>
          </a:p>
        </p:txBody>
      </p:sp>
      <p:sp>
        <p:nvSpPr>
          <p:cNvPr id="3" name="Content Placeholder 2"/>
          <p:cNvSpPr>
            <a:spLocks noGrp="1"/>
          </p:cNvSpPr>
          <p:nvPr>
            <p:ph idx="1"/>
          </p:nvPr>
        </p:nvSpPr>
        <p:spPr>
          <a:xfrm>
            <a:off x="381000" y="1295400"/>
            <a:ext cx="8382000" cy="5626156"/>
          </a:xfrm>
        </p:spPr>
        <p:txBody>
          <a:bodyPr/>
          <a:lstStyle/>
          <a:p>
            <a:r>
              <a:rPr lang="en-US" sz="4400" dirty="0"/>
              <a:t>“Therefore we must give the more </a:t>
            </a:r>
            <a:r>
              <a:rPr lang="en-US" sz="4400" dirty="0">
                <a:solidFill>
                  <a:schemeClr val="bg1"/>
                </a:solidFill>
              </a:rPr>
              <a:t>earnest</a:t>
            </a:r>
            <a:r>
              <a:rPr lang="en-US" sz="4400" dirty="0">
                <a:solidFill>
                  <a:schemeClr val="tx1"/>
                </a:solidFill>
              </a:rPr>
              <a:t> </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heed </a:t>
            </a:r>
            <a:r>
              <a:rPr lang="en-US" sz="4400" dirty="0"/>
              <a:t>to the things we have heard, lest we drift </a:t>
            </a:r>
            <a:r>
              <a:rPr lang="en-US" sz="4400" dirty="0" smtClean="0"/>
              <a:t>away” (Heb. 2:1)</a:t>
            </a:r>
          </a:p>
          <a:p>
            <a:pPr lvl="1"/>
            <a:r>
              <a:rPr lang="en-US" sz="4000" dirty="0" smtClean="0"/>
              <a:t>“heed” </a:t>
            </a:r>
            <a:r>
              <a:rPr lang="en-US" dirty="0" smtClean="0"/>
              <a:t>(4337), Online Bible Greek Lexicon</a:t>
            </a:r>
          </a:p>
          <a:p>
            <a:pPr marL="914400" lvl="2" indent="0">
              <a:buNone/>
            </a:pPr>
            <a:r>
              <a:rPr lang="en-US" sz="3200" b="1" dirty="0" smtClean="0"/>
              <a:t>Definition</a:t>
            </a:r>
            <a:r>
              <a:rPr lang="en-US" sz="3200" dirty="0" smtClean="0"/>
              <a:t> (4), “to </a:t>
            </a:r>
            <a:r>
              <a:rPr lang="en-US" sz="3200" dirty="0"/>
              <a:t>apply one’s self to, attach one’s self to, hold or cleave to a person or a </a:t>
            </a:r>
            <a:r>
              <a:rPr lang="en-US" sz="3200" dirty="0" smtClean="0"/>
              <a:t>thing”</a:t>
            </a:r>
            <a:endParaRPr lang="en-US" sz="3200" dirty="0"/>
          </a:p>
          <a:p>
            <a:pPr marL="1260475" lvl="3" indent="0">
              <a:buNone/>
            </a:pPr>
            <a:r>
              <a:rPr lang="en-US" sz="3200" dirty="0" smtClean="0"/>
              <a:t>a</a:t>
            </a:r>
            <a:r>
              <a:rPr lang="en-US" sz="3200" dirty="0"/>
              <a:t>) to be given or addicted to </a:t>
            </a:r>
          </a:p>
          <a:p>
            <a:pPr marL="1260475" lvl="3" indent="0">
              <a:buNone/>
            </a:pPr>
            <a:r>
              <a:rPr lang="en-US" sz="3200" dirty="0" smtClean="0"/>
              <a:t>b</a:t>
            </a:r>
            <a:r>
              <a:rPr lang="en-US" sz="3200" dirty="0"/>
              <a:t>) to devote thought and effort to </a:t>
            </a:r>
          </a:p>
        </p:txBody>
      </p:sp>
    </p:spTree>
    <p:extLst>
      <p:ext uri="{BB962C8B-B14F-4D97-AF65-F5344CB8AC3E}">
        <p14:creationId xmlns:p14="http://schemas.microsoft.com/office/powerpoint/2010/main" val="70437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ple splash">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purple splash</Template>
  <TotalTime>919</TotalTime>
  <Words>791</Words>
  <Application>Microsoft Office PowerPoint</Application>
  <PresentationFormat>On-screen Show (4:3)</PresentationFormat>
  <Paragraphs>54</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Courier New</vt:lpstr>
      <vt:lpstr>Catriel</vt:lpstr>
      <vt:lpstr>Calibri</vt:lpstr>
      <vt:lpstr>Wingdings</vt:lpstr>
      <vt:lpstr>purple splash</vt:lpstr>
      <vt:lpstr>White with Courier font for code slides</vt:lpstr>
      <vt:lpstr>FADING IMPRESSIONS</vt:lpstr>
      <vt:lpstr>Mark 8:17, 18</vt:lpstr>
      <vt:lpstr>Truth Deserves More</vt:lpstr>
      <vt:lpstr>Some Great Ones Who Absorbed The Impact Of Truth</vt:lpstr>
      <vt:lpstr>5 Symptoms When Truth Fades Away</vt:lpstr>
      <vt:lpstr>God’s Remedy</vt:lpstr>
      <vt:lpstr>God’s Remedy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FADING IMPRESSIONS</dc:title>
  <dc:creator>Steven</dc:creator>
  <cp:lastModifiedBy>Steven J. Wallace</cp:lastModifiedBy>
  <cp:revision>24</cp:revision>
  <dcterms:created xsi:type="dcterms:W3CDTF">2013-07-10T18:33:20Z</dcterms:created>
  <dcterms:modified xsi:type="dcterms:W3CDTF">2013-07-13T18:21:16Z</dcterms:modified>
</cp:coreProperties>
</file>